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7099300" cy="10234613"/>
  <p:custDataLst>
    <p:tags r:id="rId3"/>
  </p:custDataLst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3366"/>
    <a:srgbClr val="9933FF"/>
    <a:srgbClr val="990033"/>
    <a:srgbClr val="D60093"/>
    <a:srgbClr val="660066"/>
    <a:srgbClr val="FF3399"/>
    <a:srgbClr val="000000"/>
    <a:srgbClr val="800080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1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74642" y="2315375"/>
            <a:ext cx="9144000" cy="2387600"/>
          </a:xfrm>
        </p:spPr>
        <p:txBody>
          <a:bodyPr anchor="t" anchorCtr="0"/>
          <a:lstStyle>
            <a:lvl1pPr algn="l">
              <a:defRPr sz="6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/>
              <a:t>Titelmasterformat durch Klicken bearbeiten</a:t>
            </a:r>
            <a:endParaRPr lang="de-CH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74642" y="5198670"/>
            <a:ext cx="9144000" cy="1080688"/>
          </a:xfrm>
        </p:spPr>
        <p:txBody>
          <a:bodyPr>
            <a:noAutofit/>
          </a:bodyPr>
          <a:lstStyle>
            <a:lvl1pPr marL="0" indent="0" algn="l">
              <a:buNone/>
              <a:defRPr sz="31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  <a:endParaRPr lang="de-CH" dirty="0"/>
          </a:p>
        </p:txBody>
      </p:sp>
      <p:pic>
        <p:nvPicPr>
          <p:cNvPr id="10" name="Grafik 9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21" t="12264" r="82519" b="39533"/>
          <a:stretch/>
        </p:blipFill>
        <p:spPr>
          <a:xfrm>
            <a:off x="632055" y="492759"/>
            <a:ext cx="444381" cy="529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4962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2050" y="585788"/>
            <a:ext cx="10191750" cy="1104900"/>
          </a:xfrm>
        </p:spPr>
        <p:txBody>
          <a:bodyPr anchor="t" anchorCtr="0">
            <a:normAutofit/>
          </a:bodyPr>
          <a:lstStyle>
            <a:lvl1pPr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/>
              <a:t>Titelmasterformat durch Klicken bearbeiten</a:t>
            </a:r>
            <a:endParaRPr lang="de-C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62050" y="1690688"/>
            <a:ext cx="10191750" cy="4486275"/>
          </a:xfrm>
        </p:spPr>
        <p:txBody>
          <a:bodyPr>
            <a:normAutofit/>
          </a:bodyPr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BB2DC2-2436-4022-AC9C-A5A20B09427F}" type="slidenum">
              <a:rPr lang="de-CH" smtClean="0"/>
              <a:pPr/>
              <a:t>‹Nr.›</a:t>
            </a:fld>
            <a:endParaRPr lang="de-CH" dirty="0"/>
          </a:p>
        </p:txBody>
      </p:sp>
      <p:pic>
        <p:nvPicPr>
          <p:cNvPr id="7" name="Grafik 6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21" t="12264" r="82519" b="39533"/>
          <a:stretch/>
        </p:blipFill>
        <p:spPr>
          <a:xfrm>
            <a:off x="306832" y="637069"/>
            <a:ext cx="444381" cy="529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9612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D4CB9A-386A-404B-B176-312302C6E49A}" type="datetimeFigureOut">
              <a:rPr lang="de-CH" smtClean="0"/>
              <a:t>30.06.2025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FB6E70-72CE-4B03-A802-FE209B096C72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433886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379260"/>
            <a:ext cx="9144000" cy="798760"/>
          </a:xfrm>
        </p:spPr>
        <p:txBody>
          <a:bodyPr>
            <a:normAutofit/>
          </a:bodyPr>
          <a:lstStyle/>
          <a:p>
            <a:pPr algn="ctr"/>
            <a:r>
              <a:rPr lang="de-CH" sz="2400" dirty="0">
                <a:solidFill>
                  <a:srgbClr val="7030A0"/>
                </a:solidFill>
                <a:latin typeface="Arial" panose="020B0604020202020204" pitchFamily="34" charset="0"/>
              </a:rPr>
              <a:t>Organisation de la Justice militaire</a:t>
            </a:r>
          </a:p>
        </p:txBody>
      </p:sp>
      <p:sp>
        <p:nvSpPr>
          <p:cNvPr id="4" name="Abgerundetes Rechteck 3"/>
          <p:cNvSpPr/>
          <p:nvPr/>
        </p:nvSpPr>
        <p:spPr>
          <a:xfrm>
            <a:off x="595934" y="2442174"/>
            <a:ext cx="4904117" cy="966159"/>
          </a:xfrm>
          <a:prstGeom prst="roundRect">
            <a:avLst/>
          </a:prstGeom>
          <a:solidFill>
            <a:srgbClr val="9933FF">
              <a:alpha val="30196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Tribunal</a:t>
            </a:r>
            <a:r>
              <a:rPr lang="it-IT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militaire de </a:t>
            </a:r>
            <a:r>
              <a:rPr lang="it-IT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cassation</a:t>
            </a:r>
            <a:endParaRPr lang="it-IT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8" name="Gruppieren 7"/>
          <p:cNvGrpSpPr/>
          <p:nvPr/>
        </p:nvGrpSpPr>
        <p:grpSpPr>
          <a:xfrm>
            <a:off x="595934" y="3887548"/>
            <a:ext cx="4904117" cy="966159"/>
            <a:chOff x="414065" y="3631721"/>
            <a:chExt cx="4904117" cy="966159"/>
          </a:xfrm>
          <a:solidFill>
            <a:srgbClr val="D60093"/>
          </a:solidFill>
        </p:grpSpPr>
        <p:sp>
          <p:nvSpPr>
            <p:cNvPr id="5" name="Abgerundetes Rechteck 4"/>
            <p:cNvSpPr/>
            <p:nvPr/>
          </p:nvSpPr>
          <p:spPr>
            <a:xfrm>
              <a:off x="414065" y="3631721"/>
              <a:ext cx="1587261" cy="966159"/>
            </a:xfrm>
            <a:prstGeom prst="roundRect">
              <a:avLst/>
            </a:prstGeom>
            <a:solidFill>
              <a:srgbClr val="FF3399">
                <a:alpha val="30196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CH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Tribunal militaire </a:t>
              </a:r>
              <a:r>
                <a:rPr lang="de-CH" dirty="0" err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d’appel</a:t>
              </a:r>
              <a:r>
                <a:rPr lang="de-CH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1</a:t>
              </a:r>
            </a:p>
          </p:txBody>
        </p:sp>
        <p:sp>
          <p:nvSpPr>
            <p:cNvPr id="6" name="Abgerundetes Rechteck 5"/>
            <p:cNvSpPr/>
            <p:nvPr/>
          </p:nvSpPr>
          <p:spPr>
            <a:xfrm>
              <a:off x="3730921" y="3631721"/>
              <a:ext cx="1587261" cy="966159"/>
            </a:xfrm>
            <a:prstGeom prst="roundRect">
              <a:avLst/>
            </a:prstGeom>
            <a:solidFill>
              <a:srgbClr val="FF3399">
                <a:alpha val="30196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CH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Tribunale </a:t>
              </a:r>
              <a:r>
                <a:rPr lang="de-CH" dirty="0" err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militare</a:t>
              </a:r>
              <a:r>
                <a:rPr lang="de-CH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de-CH" dirty="0" err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d’appello</a:t>
              </a:r>
              <a:r>
                <a:rPr lang="de-CH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3 </a:t>
              </a:r>
            </a:p>
          </p:txBody>
        </p:sp>
        <p:sp>
          <p:nvSpPr>
            <p:cNvPr id="7" name="Abgerundetes Rechteck 6"/>
            <p:cNvSpPr/>
            <p:nvPr/>
          </p:nvSpPr>
          <p:spPr>
            <a:xfrm>
              <a:off x="2072493" y="3631721"/>
              <a:ext cx="1587261" cy="966159"/>
            </a:xfrm>
            <a:prstGeom prst="roundRect">
              <a:avLst/>
            </a:prstGeom>
            <a:solidFill>
              <a:srgbClr val="FF3399">
                <a:alpha val="30196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CH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Militär-</a:t>
              </a:r>
              <a:r>
                <a:rPr lang="de-CH" dirty="0" err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appellations</a:t>
              </a:r>
              <a:r>
                <a:rPr lang="de-CH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-gericht 2</a:t>
              </a:r>
            </a:p>
          </p:txBody>
        </p:sp>
      </p:grpSp>
      <p:grpSp>
        <p:nvGrpSpPr>
          <p:cNvPr id="9" name="Gruppieren 8"/>
          <p:cNvGrpSpPr/>
          <p:nvPr/>
        </p:nvGrpSpPr>
        <p:grpSpPr>
          <a:xfrm>
            <a:off x="6645028" y="3706572"/>
            <a:ext cx="4904117" cy="966159"/>
            <a:chOff x="414065" y="3631721"/>
            <a:chExt cx="4904117" cy="966159"/>
          </a:xfrm>
          <a:solidFill>
            <a:srgbClr val="660066"/>
          </a:solidFill>
        </p:grpSpPr>
        <p:sp>
          <p:nvSpPr>
            <p:cNvPr id="10" name="Abgerundetes Rechteck 9"/>
            <p:cNvSpPr/>
            <p:nvPr/>
          </p:nvSpPr>
          <p:spPr>
            <a:xfrm>
              <a:off x="414065" y="3631721"/>
              <a:ext cx="1587261" cy="966159"/>
            </a:xfrm>
            <a:prstGeom prst="roundRect">
              <a:avLst/>
            </a:prstGeom>
            <a:solidFill>
              <a:srgbClr val="D6009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de-CH" dirty="0" err="1">
                  <a:latin typeface="Arial Narrow" panose="020B0606020202030204" pitchFamily="34" charset="0"/>
                  <a:cs typeface="Arial" panose="020B0604020202020204" pitchFamily="34" charset="0"/>
                </a:rPr>
                <a:t>Région</a:t>
              </a:r>
              <a:r>
                <a:rPr lang="de-CH" dirty="0">
                  <a:latin typeface="Arial Narrow" panose="020B0606020202030204" pitchFamily="34" charset="0"/>
                  <a:cs typeface="Arial" panose="020B0604020202020204" pitchFamily="34" charset="0"/>
                </a:rPr>
                <a:t> de </a:t>
              </a:r>
              <a:r>
                <a:rPr lang="de-CH" dirty="0" err="1">
                  <a:latin typeface="Arial Narrow" panose="020B0606020202030204" pitchFamily="34" charset="0"/>
                  <a:cs typeface="Arial" panose="020B0604020202020204" pitchFamily="34" charset="0"/>
                </a:rPr>
                <a:t>juges</a:t>
              </a:r>
              <a:r>
                <a:rPr lang="de-CH" dirty="0">
                  <a:latin typeface="Arial Narrow" panose="020B0606020202030204" pitchFamily="34" charset="0"/>
                  <a:cs typeface="Arial" panose="020B0604020202020204" pitchFamily="34" charset="0"/>
                </a:rPr>
                <a:t> </a:t>
              </a:r>
              <a:r>
                <a:rPr lang="de-CH">
                  <a:latin typeface="Arial Narrow" panose="020B0606020202030204" pitchFamily="34" charset="0"/>
                  <a:cs typeface="Arial" panose="020B0604020202020204" pitchFamily="34" charset="0"/>
                </a:rPr>
                <a:t>d’instruction</a:t>
              </a:r>
              <a:r>
                <a:rPr lang="de-CH" dirty="0">
                  <a:latin typeface="Arial Narrow" panose="020B0606020202030204" pitchFamily="34" charset="0"/>
                  <a:cs typeface="Arial" panose="020B0604020202020204" pitchFamily="34" charset="0"/>
                </a:rPr>
                <a:t> 1</a:t>
              </a:r>
            </a:p>
          </p:txBody>
        </p:sp>
        <p:sp>
          <p:nvSpPr>
            <p:cNvPr id="11" name="Abgerundetes Rechteck 10"/>
            <p:cNvSpPr/>
            <p:nvPr/>
          </p:nvSpPr>
          <p:spPr>
            <a:xfrm>
              <a:off x="3730921" y="3631721"/>
              <a:ext cx="1587261" cy="966159"/>
            </a:xfrm>
            <a:prstGeom prst="roundRect">
              <a:avLst/>
            </a:prstGeom>
            <a:solidFill>
              <a:srgbClr val="D6009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de-CH" dirty="0" err="1">
                  <a:latin typeface="Arial Narrow" panose="020B0606020202030204" pitchFamily="34" charset="0"/>
                  <a:cs typeface="Arial" panose="020B0604020202020204" pitchFamily="34" charset="0"/>
                </a:rPr>
                <a:t>Regione</a:t>
              </a:r>
              <a:r>
                <a:rPr lang="de-CH" dirty="0">
                  <a:latin typeface="Arial Narrow" panose="020B0606020202030204" pitchFamily="34" charset="0"/>
                  <a:cs typeface="Arial" panose="020B0604020202020204" pitchFamily="34" charset="0"/>
                </a:rPr>
                <a:t> </a:t>
              </a:r>
              <a:r>
                <a:rPr lang="de-CH" dirty="0" err="1">
                  <a:latin typeface="Arial Narrow" panose="020B0606020202030204" pitchFamily="34" charset="0"/>
                  <a:cs typeface="Arial" panose="020B0604020202020204" pitchFamily="34" charset="0"/>
                </a:rPr>
                <a:t>Giudici</a:t>
              </a:r>
              <a:r>
                <a:rPr lang="de-CH" dirty="0">
                  <a:latin typeface="Arial Narrow" panose="020B0606020202030204" pitchFamily="34" charset="0"/>
                  <a:cs typeface="Arial" panose="020B0604020202020204" pitchFamily="34" charset="0"/>
                </a:rPr>
                <a:t> </a:t>
              </a:r>
              <a:r>
                <a:rPr lang="de-CH" dirty="0" err="1">
                  <a:latin typeface="Arial Narrow" panose="020B0606020202030204" pitchFamily="34" charset="0"/>
                  <a:cs typeface="Arial" panose="020B0604020202020204" pitchFamily="34" charset="0"/>
                </a:rPr>
                <a:t>istruttori</a:t>
              </a:r>
              <a:r>
                <a:rPr lang="de-CH" dirty="0">
                  <a:latin typeface="Arial Narrow" panose="020B0606020202030204" pitchFamily="34" charset="0"/>
                  <a:cs typeface="Arial" panose="020B0604020202020204" pitchFamily="34" charset="0"/>
                </a:rPr>
                <a:t> 3</a:t>
              </a:r>
            </a:p>
          </p:txBody>
        </p:sp>
        <p:sp>
          <p:nvSpPr>
            <p:cNvPr id="12" name="Abgerundetes Rechteck 11"/>
            <p:cNvSpPr/>
            <p:nvPr/>
          </p:nvSpPr>
          <p:spPr>
            <a:xfrm>
              <a:off x="2072493" y="3631721"/>
              <a:ext cx="1587261" cy="966159"/>
            </a:xfrm>
            <a:prstGeom prst="roundRect">
              <a:avLst/>
            </a:prstGeom>
            <a:solidFill>
              <a:srgbClr val="D6009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de-CH" dirty="0">
                  <a:latin typeface="Arial Narrow" panose="020B0606020202030204" pitchFamily="34" charset="0"/>
                  <a:cs typeface="Arial" panose="020B0604020202020204" pitchFamily="34" charset="0"/>
                </a:rPr>
                <a:t>Untersuchungs-</a:t>
              </a:r>
              <a:r>
                <a:rPr lang="de-CH" dirty="0" err="1">
                  <a:latin typeface="Arial Narrow" panose="020B0606020202030204" pitchFamily="34" charset="0"/>
                  <a:cs typeface="Arial" panose="020B0604020202020204" pitchFamily="34" charset="0"/>
                </a:rPr>
                <a:t>richterregion</a:t>
              </a:r>
              <a:r>
                <a:rPr lang="de-CH" dirty="0">
                  <a:latin typeface="Arial Narrow" panose="020B0606020202030204" pitchFamily="34" charset="0"/>
                  <a:cs typeface="Arial" panose="020B0604020202020204" pitchFamily="34" charset="0"/>
                </a:rPr>
                <a:t> 2</a:t>
              </a:r>
            </a:p>
          </p:txBody>
        </p:sp>
      </p:grpSp>
      <p:grpSp>
        <p:nvGrpSpPr>
          <p:cNvPr id="13" name="Gruppieren 12"/>
          <p:cNvGrpSpPr/>
          <p:nvPr/>
        </p:nvGrpSpPr>
        <p:grpSpPr>
          <a:xfrm>
            <a:off x="6645026" y="2442174"/>
            <a:ext cx="4904117" cy="966159"/>
            <a:chOff x="414065" y="3631721"/>
            <a:chExt cx="4904117" cy="966159"/>
          </a:xfrm>
          <a:solidFill>
            <a:srgbClr val="D60093"/>
          </a:solidFill>
        </p:grpSpPr>
        <p:sp>
          <p:nvSpPr>
            <p:cNvPr id="14" name="Abgerundetes Rechteck 13"/>
            <p:cNvSpPr/>
            <p:nvPr/>
          </p:nvSpPr>
          <p:spPr>
            <a:xfrm>
              <a:off x="414065" y="3631721"/>
              <a:ext cx="1587261" cy="966159"/>
            </a:xfrm>
            <a:prstGeom prst="roundRect">
              <a:avLst/>
            </a:prstGeom>
            <a:solidFill>
              <a:srgbClr val="9933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de-CH" dirty="0" err="1">
                  <a:latin typeface="Arial Narrow" panose="020B0606020202030204" pitchFamily="34" charset="0"/>
                  <a:cs typeface="Arial" panose="020B0604020202020204" pitchFamily="34" charset="0"/>
                </a:rPr>
                <a:t>Région</a:t>
              </a:r>
              <a:r>
                <a:rPr lang="de-CH" dirty="0">
                  <a:latin typeface="Arial Narrow" panose="020B0606020202030204" pitchFamily="34" charset="0"/>
                  <a:cs typeface="Arial" panose="020B0604020202020204" pitchFamily="34" charset="0"/>
                </a:rPr>
                <a:t> </a:t>
              </a:r>
              <a:r>
                <a:rPr lang="de-CH" dirty="0" err="1">
                  <a:latin typeface="Arial Narrow" panose="020B0606020202030204" pitchFamily="34" charset="0"/>
                  <a:cs typeface="Arial" panose="020B0604020202020204" pitchFamily="34" charset="0"/>
                </a:rPr>
                <a:t>d’auditeurs</a:t>
              </a:r>
              <a:r>
                <a:rPr lang="de-CH" dirty="0">
                  <a:latin typeface="Arial Narrow" panose="020B0606020202030204" pitchFamily="34" charset="0"/>
                  <a:cs typeface="Arial" panose="020B0604020202020204" pitchFamily="34" charset="0"/>
                </a:rPr>
                <a:t> 1</a:t>
              </a:r>
            </a:p>
          </p:txBody>
        </p:sp>
        <p:sp>
          <p:nvSpPr>
            <p:cNvPr id="15" name="Abgerundetes Rechteck 14"/>
            <p:cNvSpPr/>
            <p:nvPr/>
          </p:nvSpPr>
          <p:spPr>
            <a:xfrm>
              <a:off x="3730921" y="3631721"/>
              <a:ext cx="1587261" cy="966159"/>
            </a:xfrm>
            <a:prstGeom prst="roundRect">
              <a:avLst/>
            </a:prstGeom>
            <a:solidFill>
              <a:srgbClr val="9933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de-CH" dirty="0" err="1">
                  <a:latin typeface="Arial Narrow" panose="020B0606020202030204" pitchFamily="34" charset="0"/>
                  <a:cs typeface="Arial" panose="020B0604020202020204" pitchFamily="34" charset="0"/>
                </a:rPr>
                <a:t>Regione</a:t>
              </a:r>
              <a:r>
                <a:rPr lang="de-CH" dirty="0">
                  <a:latin typeface="Arial Narrow" panose="020B0606020202030204" pitchFamily="34" charset="0"/>
                  <a:cs typeface="Arial" panose="020B0604020202020204" pitchFamily="34" charset="0"/>
                </a:rPr>
                <a:t> </a:t>
              </a:r>
            </a:p>
            <a:p>
              <a:pPr algn="ctr"/>
              <a:r>
                <a:rPr lang="de-CH" dirty="0" err="1">
                  <a:latin typeface="Arial Narrow" panose="020B0606020202030204" pitchFamily="34" charset="0"/>
                  <a:cs typeface="Arial" panose="020B0604020202020204" pitchFamily="34" charset="0"/>
                </a:rPr>
                <a:t>Uditori</a:t>
              </a:r>
              <a:r>
                <a:rPr lang="de-CH" dirty="0">
                  <a:latin typeface="Arial Narrow" panose="020B0606020202030204" pitchFamily="34" charset="0"/>
                  <a:cs typeface="Arial" panose="020B0604020202020204" pitchFamily="34" charset="0"/>
                </a:rPr>
                <a:t> 3</a:t>
              </a:r>
            </a:p>
          </p:txBody>
        </p:sp>
        <p:sp>
          <p:nvSpPr>
            <p:cNvPr id="16" name="Abgerundetes Rechteck 15"/>
            <p:cNvSpPr/>
            <p:nvPr/>
          </p:nvSpPr>
          <p:spPr>
            <a:xfrm>
              <a:off x="2072493" y="3631721"/>
              <a:ext cx="1587261" cy="966159"/>
            </a:xfrm>
            <a:prstGeom prst="roundRect">
              <a:avLst/>
            </a:prstGeom>
            <a:solidFill>
              <a:srgbClr val="9933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de-CH" dirty="0">
                  <a:latin typeface="Arial Narrow" panose="020B0606020202030204" pitchFamily="34" charset="0"/>
                  <a:cs typeface="Arial" panose="020B0604020202020204" pitchFamily="34" charset="0"/>
                </a:rPr>
                <a:t>Auditoren-</a:t>
              </a:r>
            </a:p>
            <a:p>
              <a:pPr algn="ctr"/>
              <a:r>
                <a:rPr lang="de-CH" dirty="0" err="1">
                  <a:latin typeface="Arial Narrow" panose="020B0606020202030204" pitchFamily="34" charset="0"/>
                  <a:cs typeface="Arial" panose="020B0604020202020204" pitchFamily="34" charset="0"/>
                </a:rPr>
                <a:t>region</a:t>
              </a:r>
              <a:r>
                <a:rPr lang="de-CH" dirty="0">
                  <a:latin typeface="Arial Narrow" panose="020B0606020202030204" pitchFamily="34" charset="0"/>
                  <a:cs typeface="Arial" panose="020B0604020202020204" pitchFamily="34" charset="0"/>
                </a:rPr>
                <a:t> 2</a:t>
              </a:r>
            </a:p>
          </p:txBody>
        </p:sp>
      </p:grpSp>
      <p:grpSp>
        <p:nvGrpSpPr>
          <p:cNvPr id="17" name="Gruppieren 16"/>
          <p:cNvGrpSpPr/>
          <p:nvPr/>
        </p:nvGrpSpPr>
        <p:grpSpPr>
          <a:xfrm>
            <a:off x="595934" y="5332921"/>
            <a:ext cx="4904117" cy="966159"/>
            <a:chOff x="414065" y="3631721"/>
            <a:chExt cx="4904117" cy="966159"/>
          </a:xfrm>
          <a:solidFill>
            <a:srgbClr val="660066"/>
          </a:solidFill>
        </p:grpSpPr>
        <p:sp>
          <p:nvSpPr>
            <p:cNvPr id="18" name="Abgerundetes Rechteck 17"/>
            <p:cNvSpPr/>
            <p:nvPr/>
          </p:nvSpPr>
          <p:spPr>
            <a:xfrm>
              <a:off x="414065" y="3631721"/>
              <a:ext cx="1587261" cy="966159"/>
            </a:xfrm>
            <a:prstGeom prst="roundRect">
              <a:avLst/>
            </a:prstGeom>
            <a:solidFill>
              <a:srgbClr val="990033">
                <a:alpha val="30196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CH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Tribunal militaire 1 </a:t>
              </a:r>
            </a:p>
          </p:txBody>
        </p:sp>
        <p:sp>
          <p:nvSpPr>
            <p:cNvPr id="19" name="Abgerundetes Rechteck 18"/>
            <p:cNvSpPr/>
            <p:nvPr/>
          </p:nvSpPr>
          <p:spPr>
            <a:xfrm>
              <a:off x="3730921" y="3631721"/>
              <a:ext cx="1587261" cy="966159"/>
            </a:xfrm>
            <a:prstGeom prst="roundRect">
              <a:avLst/>
            </a:prstGeom>
            <a:solidFill>
              <a:srgbClr val="990033">
                <a:alpha val="30196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CH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Tribunale </a:t>
              </a:r>
              <a:r>
                <a:rPr lang="de-CH" dirty="0" err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militare</a:t>
              </a:r>
              <a:r>
                <a:rPr lang="de-CH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3 </a:t>
              </a:r>
            </a:p>
          </p:txBody>
        </p:sp>
        <p:sp>
          <p:nvSpPr>
            <p:cNvPr id="20" name="Abgerundetes Rechteck 19"/>
            <p:cNvSpPr/>
            <p:nvPr/>
          </p:nvSpPr>
          <p:spPr>
            <a:xfrm>
              <a:off x="2072493" y="3631721"/>
              <a:ext cx="1587261" cy="966159"/>
            </a:xfrm>
            <a:prstGeom prst="roundRect">
              <a:avLst/>
            </a:prstGeom>
            <a:solidFill>
              <a:srgbClr val="990033">
                <a:alpha val="30196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CH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Militär-gericht 2</a:t>
              </a:r>
            </a:p>
          </p:txBody>
        </p:sp>
      </p:grpSp>
      <p:grpSp>
        <p:nvGrpSpPr>
          <p:cNvPr id="22" name="Gruppieren 21"/>
          <p:cNvGrpSpPr/>
          <p:nvPr/>
        </p:nvGrpSpPr>
        <p:grpSpPr>
          <a:xfrm>
            <a:off x="6645027" y="4970971"/>
            <a:ext cx="4904117" cy="966159"/>
            <a:chOff x="414065" y="3631721"/>
            <a:chExt cx="4904117" cy="966159"/>
          </a:xfrm>
          <a:solidFill>
            <a:srgbClr val="660066"/>
          </a:solidFill>
        </p:grpSpPr>
        <p:sp>
          <p:nvSpPr>
            <p:cNvPr id="23" name="Abgerundetes Rechteck 22"/>
            <p:cNvSpPr/>
            <p:nvPr/>
          </p:nvSpPr>
          <p:spPr>
            <a:xfrm>
              <a:off x="414065" y="3631721"/>
              <a:ext cx="1587261" cy="966159"/>
            </a:xfrm>
            <a:prstGeom prst="round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fr-CH" sz="1600" dirty="0">
                  <a:latin typeface="Arial Narrow" panose="020B0606020202030204" pitchFamily="34" charset="0"/>
                </a:rPr>
                <a:t>engagements à l’étranger</a:t>
              </a:r>
            </a:p>
          </p:txBody>
        </p:sp>
        <p:sp>
          <p:nvSpPr>
            <p:cNvPr id="24" name="Abgerundetes Rechteck 23"/>
            <p:cNvSpPr/>
            <p:nvPr/>
          </p:nvSpPr>
          <p:spPr>
            <a:xfrm>
              <a:off x="3730921" y="3631721"/>
              <a:ext cx="1587261" cy="966159"/>
            </a:xfrm>
            <a:prstGeom prst="round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fr-CH" sz="1600">
                  <a:latin typeface="Arial Narrow" panose="020B0606020202030204" pitchFamily="34" charset="0"/>
                </a:rPr>
                <a:t>délits </a:t>
              </a:r>
              <a:r>
                <a:rPr lang="fr-CH" sz="1600" dirty="0">
                  <a:latin typeface="Arial Narrow" panose="020B0606020202030204" pitchFamily="34" charset="0"/>
                </a:rPr>
                <a:t>sexuels</a:t>
              </a:r>
            </a:p>
          </p:txBody>
        </p:sp>
        <p:sp>
          <p:nvSpPr>
            <p:cNvPr id="25" name="Abgerundetes Rechteck 24"/>
            <p:cNvSpPr/>
            <p:nvPr/>
          </p:nvSpPr>
          <p:spPr>
            <a:xfrm>
              <a:off x="2072493" y="3631721"/>
              <a:ext cx="1587261" cy="966159"/>
            </a:xfrm>
            <a:prstGeom prst="round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fr-CH" sz="1600" dirty="0">
                  <a:latin typeface="Arial Narrow" panose="020B0606020202030204" pitchFamily="34" charset="0"/>
                </a:rPr>
                <a:t>Justice militaire forces aériennes</a:t>
              </a:r>
            </a:p>
          </p:txBody>
        </p:sp>
      </p:grpSp>
      <p:cxnSp>
        <p:nvCxnSpPr>
          <p:cNvPr id="29" name="Gerade Verbindung mit Pfeil 28"/>
          <p:cNvCxnSpPr>
            <a:stCxn id="20" idx="0"/>
            <a:endCxn id="7" idx="2"/>
          </p:cNvCxnSpPr>
          <p:nvPr/>
        </p:nvCxnSpPr>
        <p:spPr>
          <a:xfrm flipV="1">
            <a:off x="3047993" y="4853707"/>
            <a:ext cx="0" cy="479214"/>
          </a:xfrm>
          <a:prstGeom prst="straightConnector1">
            <a:avLst/>
          </a:prstGeom>
          <a:ln w="50800">
            <a:solidFill>
              <a:srgbClr val="C0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Gerade Verbindung mit Pfeil 32"/>
          <p:cNvCxnSpPr>
            <a:stCxn id="19" idx="0"/>
            <a:endCxn id="6" idx="2"/>
          </p:cNvCxnSpPr>
          <p:nvPr/>
        </p:nvCxnSpPr>
        <p:spPr>
          <a:xfrm flipV="1">
            <a:off x="4706421" y="4853707"/>
            <a:ext cx="0" cy="479214"/>
          </a:xfrm>
          <a:prstGeom prst="straightConnector1">
            <a:avLst/>
          </a:prstGeom>
          <a:ln w="50800">
            <a:solidFill>
              <a:srgbClr val="C0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Gerade Verbindung mit Pfeil 34"/>
          <p:cNvCxnSpPr>
            <a:stCxn id="18" idx="0"/>
            <a:endCxn id="5" idx="2"/>
          </p:cNvCxnSpPr>
          <p:nvPr/>
        </p:nvCxnSpPr>
        <p:spPr>
          <a:xfrm flipV="1">
            <a:off x="1389565" y="4853707"/>
            <a:ext cx="0" cy="479214"/>
          </a:xfrm>
          <a:prstGeom prst="straightConnector1">
            <a:avLst/>
          </a:prstGeom>
          <a:ln w="50800">
            <a:solidFill>
              <a:srgbClr val="C0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Gerade Verbindung mit Pfeil 36"/>
          <p:cNvCxnSpPr>
            <a:stCxn id="5" idx="0"/>
          </p:cNvCxnSpPr>
          <p:nvPr/>
        </p:nvCxnSpPr>
        <p:spPr>
          <a:xfrm flipV="1">
            <a:off x="1389565" y="3408334"/>
            <a:ext cx="0" cy="479214"/>
          </a:xfrm>
          <a:prstGeom prst="straightConnector1">
            <a:avLst/>
          </a:prstGeom>
          <a:ln w="50800">
            <a:solidFill>
              <a:srgbClr val="C0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Gerade Verbindung mit Pfeil 40"/>
          <p:cNvCxnSpPr>
            <a:stCxn id="7" idx="0"/>
            <a:endCxn id="4" idx="2"/>
          </p:cNvCxnSpPr>
          <p:nvPr/>
        </p:nvCxnSpPr>
        <p:spPr>
          <a:xfrm flipV="1">
            <a:off x="3047993" y="3408333"/>
            <a:ext cx="0" cy="479215"/>
          </a:xfrm>
          <a:prstGeom prst="straightConnector1">
            <a:avLst/>
          </a:prstGeom>
          <a:ln w="50800">
            <a:solidFill>
              <a:srgbClr val="C0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Gerade Verbindung mit Pfeil 42"/>
          <p:cNvCxnSpPr>
            <a:stCxn id="6" idx="0"/>
          </p:cNvCxnSpPr>
          <p:nvPr/>
        </p:nvCxnSpPr>
        <p:spPr>
          <a:xfrm flipV="1">
            <a:off x="4706421" y="3408333"/>
            <a:ext cx="0" cy="479215"/>
          </a:xfrm>
          <a:prstGeom prst="straightConnector1">
            <a:avLst/>
          </a:prstGeom>
          <a:ln w="50800">
            <a:solidFill>
              <a:srgbClr val="C0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Abgerundetes Rechteck 43"/>
          <p:cNvSpPr/>
          <p:nvPr/>
        </p:nvSpPr>
        <p:spPr>
          <a:xfrm>
            <a:off x="6645026" y="6057901"/>
            <a:ext cx="4904117" cy="2411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sz="1700" dirty="0">
                <a:latin typeface="Arial Narrow" panose="020B0606020202030204" pitchFamily="34" charset="0"/>
              </a:rPr>
              <a:t>domaines spécialisés </a:t>
            </a:r>
            <a:endParaRPr lang="de-CH" sz="1700" dirty="0">
              <a:latin typeface="Arial Narrow" panose="020B0606020202030204" pitchFamily="34" charset="0"/>
            </a:endParaRPr>
          </a:p>
        </p:txBody>
      </p:sp>
      <p:sp>
        <p:nvSpPr>
          <p:cNvPr id="45" name="Abgerundetes Rechteck 44"/>
          <p:cNvSpPr/>
          <p:nvPr/>
        </p:nvSpPr>
        <p:spPr>
          <a:xfrm>
            <a:off x="4857750" y="1206259"/>
            <a:ext cx="2476500" cy="914400"/>
          </a:xfrm>
          <a:prstGeom prst="roundRect">
            <a:avLst/>
          </a:prstGeom>
          <a:solidFill>
            <a:srgbClr val="9900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b="1" dirty="0" err="1">
                <a:latin typeface="Arial" panose="020B0604020202020204" pitchFamily="34" charset="0"/>
                <a:cs typeface="Arial" panose="020B0604020202020204" pitchFamily="34" charset="0"/>
              </a:rPr>
              <a:t>L’Auditeur</a:t>
            </a:r>
            <a:r>
              <a:rPr lang="de-CH" b="1" dirty="0">
                <a:latin typeface="Arial" panose="020B0604020202020204" pitchFamily="34" charset="0"/>
                <a:cs typeface="Arial" panose="020B0604020202020204" pitchFamily="34" charset="0"/>
              </a:rPr>
              <a:t> en </a:t>
            </a:r>
            <a:r>
              <a:rPr lang="de-CH" b="1" dirty="0" err="1">
                <a:latin typeface="Arial" panose="020B0604020202020204" pitchFamily="34" charset="0"/>
                <a:cs typeface="Arial" panose="020B0604020202020204" pitchFamily="34" charset="0"/>
              </a:rPr>
              <a:t>chef</a:t>
            </a:r>
            <a:endParaRPr lang="de-CH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Abgerundetes Rechteck 45"/>
          <p:cNvSpPr/>
          <p:nvPr/>
        </p:nvSpPr>
        <p:spPr>
          <a:xfrm>
            <a:off x="9072643" y="1206259"/>
            <a:ext cx="2476500" cy="914400"/>
          </a:xfrm>
          <a:prstGeom prst="round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dirty="0">
                <a:latin typeface="Arial Narrow" panose="020B0606020202030204" pitchFamily="34" charset="0"/>
                <a:cs typeface="Arial" panose="020B0604020202020204" pitchFamily="34" charset="0"/>
              </a:rPr>
              <a:t>État-major a</a:t>
            </a:r>
            <a:r>
              <a:rPr lang="de-CH">
                <a:latin typeface="Arial Narrow" panose="020B0606020202030204" pitchFamily="34" charset="0"/>
                <a:cs typeface="Arial" panose="020B0604020202020204" pitchFamily="34" charset="0"/>
              </a:rPr>
              <a:t>ud</a:t>
            </a:r>
            <a:r>
              <a:rPr lang="de-CH" dirty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de-CH" dirty="0" err="1">
                <a:latin typeface="Arial Narrow" panose="020B0606020202030204" pitchFamily="34" charset="0"/>
                <a:cs typeface="Arial" panose="020B0604020202020204" pitchFamily="34" charset="0"/>
              </a:rPr>
              <a:t>chef</a:t>
            </a:r>
            <a:endParaRPr lang="de-CH" dirty="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cxnSp>
        <p:nvCxnSpPr>
          <p:cNvPr id="53" name="Gewinkelter Verbinder 52"/>
          <p:cNvCxnSpPr>
            <a:stCxn id="45" idx="2"/>
            <a:endCxn id="15" idx="0"/>
          </p:cNvCxnSpPr>
          <p:nvPr/>
        </p:nvCxnSpPr>
        <p:spPr>
          <a:xfrm rot="16200000" flipH="1">
            <a:off x="8264999" y="-48341"/>
            <a:ext cx="321515" cy="4659513"/>
          </a:xfrm>
          <a:prstGeom prst="bentConnector3">
            <a:avLst/>
          </a:prstGeom>
          <a:ln w="12700">
            <a:solidFill>
              <a:srgbClr val="99003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Gewinkelter Verbinder 54"/>
          <p:cNvCxnSpPr>
            <a:stCxn id="45" idx="2"/>
            <a:endCxn id="11" idx="0"/>
          </p:cNvCxnSpPr>
          <p:nvPr/>
        </p:nvCxnSpPr>
        <p:spPr>
          <a:xfrm rot="16200000" flipH="1">
            <a:off x="7632801" y="583857"/>
            <a:ext cx="1585913" cy="4659515"/>
          </a:xfrm>
          <a:prstGeom prst="bentConnector3">
            <a:avLst>
              <a:gd name="adj1" fmla="val 90240"/>
            </a:avLst>
          </a:prstGeom>
          <a:ln w="12700">
            <a:solidFill>
              <a:srgbClr val="99003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Gewinkelter Verbinder 60"/>
          <p:cNvCxnSpPr>
            <a:stCxn id="45" idx="2"/>
            <a:endCxn id="24" idx="0"/>
          </p:cNvCxnSpPr>
          <p:nvPr/>
        </p:nvCxnSpPr>
        <p:spPr>
          <a:xfrm rot="16200000" flipH="1">
            <a:off x="7000601" y="1216058"/>
            <a:ext cx="2850312" cy="4659514"/>
          </a:xfrm>
          <a:prstGeom prst="bentConnector3">
            <a:avLst>
              <a:gd name="adj1" fmla="val 93777"/>
            </a:avLst>
          </a:prstGeom>
          <a:ln w="12700">
            <a:solidFill>
              <a:srgbClr val="99003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Gerader Verbinder 63"/>
          <p:cNvCxnSpPr>
            <a:stCxn id="10" idx="0"/>
          </p:cNvCxnSpPr>
          <p:nvPr/>
        </p:nvCxnSpPr>
        <p:spPr>
          <a:xfrm flipH="1" flipV="1">
            <a:off x="7438656" y="3557588"/>
            <a:ext cx="3" cy="148984"/>
          </a:xfrm>
          <a:prstGeom prst="line">
            <a:avLst/>
          </a:prstGeom>
          <a:ln w="12700">
            <a:solidFill>
              <a:srgbClr val="990033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Gerader Verbinder 65"/>
          <p:cNvCxnSpPr>
            <a:stCxn id="12" idx="0"/>
          </p:cNvCxnSpPr>
          <p:nvPr/>
        </p:nvCxnSpPr>
        <p:spPr>
          <a:xfrm flipH="1" flipV="1">
            <a:off x="9097084" y="3545814"/>
            <a:ext cx="3" cy="160758"/>
          </a:xfrm>
          <a:prstGeom prst="line">
            <a:avLst/>
          </a:prstGeom>
          <a:ln w="12700">
            <a:solidFill>
              <a:srgbClr val="990033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Gerader Verbinder 67"/>
          <p:cNvCxnSpPr>
            <a:stCxn id="25" idx="0"/>
          </p:cNvCxnSpPr>
          <p:nvPr/>
        </p:nvCxnSpPr>
        <p:spPr>
          <a:xfrm flipH="1" flipV="1">
            <a:off x="9097084" y="4793501"/>
            <a:ext cx="2" cy="177470"/>
          </a:xfrm>
          <a:prstGeom prst="line">
            <a:avLst/>
          </a:prstGeom>
          <a:ln w="12700">
            <a:solidFill>
              <a:srgbClr val="990033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Gerader Verbinder 69"/>
          <p:cNvCxnSpPr>
            <a:stCxn id="23" idx="0"/>
          </p:cNvCxnSpPr>
          <p:nvPr/>
        </p:nvCxnSpPr>
        <p:spPr>
          <a:xfrm flipH="1" flipV="1">
            <a:off x="7438656" y="4793501"/>
            <a:ext cx="2" cy="177470"/>
          </a:xfrm>
          <a:prstGeom prst="line">
            <a:avLst/>
          </a:prstGeom>
          <a:ln w="12700">
            <a:solidFill>
              <a:srgbClr val="990033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Gerader Verbinder 71"/>
          <p:cNvCxnSpPr>
            <a:stCxn id="16" idx="0"/>
          </p:cNvCxnSpPr>
          <p:nvPr/>
        </p:nvCxnSpPr>
        <p:spPr>
          <a:xfrm flipH="1" flipV="1">
            <a:off x="9097084" y="2273060"/>
            <a:ext cx="1" cy="169114"/>
          </a:xfrm>
          <a:prstGeom prst="line">
            <a:avLst/>
          </a:prstGeom>
          <a:ln w="12700">
            <a:solidFill>
              <a:srgbClr val="990033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Gerader Verbinder 73"/>
          <p:cNvCxnSpPr>
            <a:stCxn id="14" idx="0"/>
          </p:cNvCxnSpPr>
          <p:nvPr/>
        </p:nvCxnSpPr>
        <p:spPr>
          <a:xfrm flipH="1" flipV="1">
            <a:off x="7438656" y="2281414"/>
            <a:ext cx="1" cy="160760"/>
          </a:xfrm>
          <a:prstGeom prst="line">
            <a:avLst/>
          </a:prstGeom>
          <a:ln w="12700">
            <a:solidFill>
              <a:srgbClr val="990033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Gerade Verbindung mit Pfeil 75"/>
          <p:cNvCxnSpPr>
            <a:stCxn id="45" idx="3"/>
            <a:endCxn id="46" idx="1"/>
          </p:cNvCxnSpPr>
          <p:nvPr/>
        </p:nvCxnSpPr>
        <p:spPr>
          <a:xfrm>
            <a:off x="7334250" y="1663459"/>
            <a:ext cx="1738393" cy="0"/>
          </a:xfrm>
          <a:prstGeom prst="straightConnector1">
            <a:avLst/>
          </a:prstGeom>
          <a:ln w="12700">
            <a:solidFill>
              <a:srgbClr val="99003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7" name="Bild 1">
            <a:extLst>
              <a:ext uri="{FF2B5EF4-FFF2-40B4-BE49-F238E27FC236}">
                <a16:creationId xmlns:a16="http://schemas.microsoft.com/office/drawing/2014/main" id="{5C14D4B1-44F5-4328-A627-2C5EBAD014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38" y="434284"/>
            <a:ext cx="2009775" cy="876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09649039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T-Präsentation Militärjustiz.potx" id="{57998C86-CAB1-48AC-99F2-A48122D39963}" vid="{76E18EBA-38E2-48C7-8751-875280B8C92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PPT-Präsentation Militärjustiz</Template>
  <TotalTime>0</TotalTime>
  <Words>64</Words>
  <Application>Microsoft Office PowerPoint</Application>
  <PresentationFormat>Breitbild</PresentationFormat>
  <Paragraphs>22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Calibri</vt:lpstr>
      <vt:lpstr>Calibri Light</vt:lpstr>
      <vt:lpstr>Office</vt:lpstr>
      <vt:lpstr>Organisation de la Justice militaire</vt:lpstr>
    </vt:vector>
  </TitlesOfParts>
  <Company>Bundesverwaltung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Organisation der Militärjustiz</dc:title>
  <dc:creator>Immenhauser Martin OA</dc:creator>
  <cp:lastModifiedBy>Immenhauser Martin OA</cp:lastModifiedBy>
  <cp:revision>32</cp:revision>
  <cp:lastPrinted>2025-06-30T10:39:04Z</cp:lastPrinted>
  <dcterms:created xsi:type="dcterms:W3CDTF">2021-11-18T14:03:44Z</dcterms:created>
  <dcterms:modified xsi:type="dcterms:W3CDTF">2025-06-30T10:40:10Z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00ADE4A6-888A-4402-9827-A73B34C7F33F</vt:lpwstr>
  </property>
  <property fmtid="{D5CDD505-2E9C-101B-9397-08002B2CF9AE}" pid="3" name="ArticulatePath">
    <vt:lpwstr>240101 Organigramme Justice militaire</vt:lpwstr>
  </property>
  <property fmtid="{D5CDD505-2E9C-101B-9397-08002B2CF9AE}" pid="4" name="MSIP_Label_245c3252-146d-46f3-8062-82cd8c8d7e7d_Enabled">
    <vt:lpwstr>true</vt:lpwstr>
  </property>
  <property fmtid="{D5CDD505-2E9C-101B-9397-08002B2CF9AE}" pid="5" name="MSIP_Label_245c3252-146d-46f3-8062-82cd8c8d7e7d_SetDate">
    <vt:lpwstr>2025-06-30T10:36:09Z</vt:lpwstr>
  </property>
  <property fmtid="{D5CDD505-2E9C-101B-9397-08002B2CF9AE}" pid="6" name="MSIP_Label_245c3252-146d-46f3-8062-82cd8c8d7e7d_Method">
    <vt:lpwstr>Privileged</vt:lpwstr>
  </property>
  <property fmtid="{D5CDD505-2E9C-101B-9397-08002B2CF9AE}" pid="7" name="MSIP_Label_245c3252-146d-46f3-8062-82cd8c8d7e7d_Name">
    <vt:lpwstr>L1</vt:lpwstr>
  </property>
  <property fmtid="{D5CDD505-2E9C-101B-9397-08002B2CF9AE}" pid="8" name="MSIP_Label_245c3252-146d-46f3-8062-82cd8c8d7e7d_SiteId">
    <vt:lpwstr>6ae27add-8276-4a38-88c1-3a9c1f973767</vt:lpwstr>
  </property>
  <property fmtid="{D5CDD505-2E9C-101B-9397-08002B2CF9AE}" pid="9" name="MSIP_Label_245c3252-146d-46f3-8062-82cd8c8d7e7d_ActionId">
    <vt:lpwstr>a51b8a9e-010b-4ce6-919d-cd11254a09c4</vt:lpwstr>
  </property>
  <property fmtid="{D5CDD505-2E9C-101B-9397-08002B2CF9AE}" pid="10" name="MSIP_Label_245c3252-146d-46f3-8062-82cd8c8d7e7d_ContentBits">
    <vt:lpwstr>0</vt:lpwstr>
  </property>
  <property fmtid="{D5CDD505-2E9C-101B-9397-08002B2CF9AE}" pid="11" name="MSIP_Label_245c3252-146d-46f3-8062-82cd8c8d7e7d_Tag">
    <vt:lpwstr>10, 0, 1, 1</vt:lpwstr>
  </property>
</Properties>
</file>